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6"/>
  </p:notesMasterIdLst>
  <p:sldIdLst>
    <p:sldId id="307" r:id="rId2"/>
    <p:sldId id="328" r:id="rId3"/>
    <p:sldId id="326" r:id="rId4"/>
    <p:sldId id="311" r:id="rId5"/>
    <p:sldId id="327" r:id="rId6"/>
    <p:sldId id="310" r:id="rId7"/>
    <p:sldId id="332" r:id="rId8"/>
    <p:sldId id="315" r:id="rId9"/>
    <p:sldId id="333" r:id="rId10"/>
    <p:sldId id="312" r:id="rId11"/>
    <p:sldId id="313" r:id="rId12"/>
    <p:sldId id="316" r:id="rId13"/>
    <p:sldId id="334" r:id="rId14"/>
    <p:sldId id="323" r:id="rId15"/>
    <p:sldId id="320" r:id="rId16"/>
    <p:sldId id="321" r:id="rId17"/>
    <p:sldId id="322" r:id="rId18"/>
    <p:sldId id="305" r:id="rId19"/>
    <p:sldId id="318" r:id="rId20"/>
    <p:sldId id="319" r:id="rId21"/>
    <p:sldId id="306" r:id="rId22"/>
    <p:sldId id="324" r:id="rId23"/>
    <p:sldId id="314" r:id="rId24"/>
    <p:sldId id="309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6BA"/>
    <a:srgbClr val="50E6AD"/>
    <a:srgbClr val="D1E6DE"/>
    <a:srgbClr val="00A153"/>
    <a:srgbClr val="F6AF2A"/>
    <a:srgbClr val="BF7DCB"/>
    <a:srgbClr val="FFFFFF"/>
    <a:srgbClr val="F3B12E"/>
    <a:srgbClr val="C682D3"/>
    <a:srgbClr val="DBB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/>
    <p:restoredTop sz="97869"/>
  </p:normalViewPr>
  <p:slideViewPr>
    <p:cSldViewPr snapToGrid="0" snapToObjects="1">
      <p:cViewPr varScale="1">
        <p:scale>
          <a:sx n="146" d="100"/>
          <a:sy n="146" d="100"/>
        </p:scale>
        <p:origin x="408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11/6/25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5424-E338-B451-EEDC-8CED1615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7151B-0662-7D80-D727-1DEE537A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64DE8-97A1-8CE7-86EF-46D78092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5DC4E-334F-6B31-059D-06E424D4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294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42FB-35D2-10EB-A0DD-0FCD44EA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90F06-FC28-2595-9D71-538792A8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609B1-9BCC-A49B-5AA8-CCA455AF7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E2AD-B255-B2A3-7D5E-60AA4571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3943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5FFC-3DBD-3806-055D-B40C462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C07B4-5E9F-CB58-9B4F-5D7F1417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8C586-98B4-429C-4A06-0F26D326C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442D0-EB97-8115-7DE2-D0EF505F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573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11/6/25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11/6/25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11/6/25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58D94E-2DD1-6D34-0DBD-6C362585B51E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apps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solidFill>
                  <a:schemeClr val="accent3"/>
                </a:solidFill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50E69-D68C-4EAC-58A4-BC2AB17E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3921" y="1379496"/>
            <a:ext cx="4043473" cy="3688587"/>
          </a:xfrm>
          <a:prstGeom prst="rect">
            <a:avLst/>
          </a:prstGeom>
        </p:spPr>
      </p:pic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712058" y="1594531"/>
            <a:ext cx="4192910" cy="31019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Tweetal apps:</a:t>
            </a:r>
            <a:endParaRPr lang="nl-NL" sz="900" dirty="0"/>
          </a:p>
          <a:p>
            <a:pPr marL="520700" lvl="1" indent="-182563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Apple</a:t>
            </a:r>
            <a:r>
              <a:rPr lang="nl-NL" sz="1000" dirty="0">
                <a:solidFill>
                  <a:schemeClr val="tx1"/>
                </a:solidFill>
              </a:rPr>
              <a:t>: iPhone / iPad (gratis verkrijgbaar in de App Store)</a:t>
            </a:r>
          </a:p>
          <a:p>
            <a:pPr marL="520700" lvl="1" indent="-182563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In browser:</a:t>
            </a:r>
            <a:r>
              <a:rPr lang="nl-NL" sz="1000" dirty="0">
                <a:solidFill>
                  <a:schemeClr val="tx1"/>
                </a:solidFill>
              </a:rPr>
              <a:t> Android, </a:t>
            </a:r>
            <a:r>
              <a:rPr lang="nl-NL" sz="1000" dirty="0" err="1">
                <a:solidFill>
                  <a:schemeClr val="tx1"/>
                </a:solidFill>
              </a:rPr>
              <a:t>desktops</a:t>
            </a:r>
            <a:r>
              <a:rPr lang="nl-NL" sz="1000" dirty="0">
                <a:solidFill>
                  <a:schemeClr val="tx1"/>
                </a:solidFill>
              </a:rPr>
              <a:t>, laptops, mobile</a:t>
            </a:r>
            <a:endParaRPr lang="nl-NL" sz="12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Gebouwd rondom</a:t>
            </a:r>
            <a:r>
              <a:rPr lang="nl-NL" sz="1200" dirty="0">
                <a:solidFill>
                  <a:srgbClr val="D16349"/>
                </a:solidFill>
              </a:rPr>
              <a:t> Club </a:t>
            </a:r>
            <a:r>
              <a:rPr lang="nl-NL" sz="1200" dirty="0"/>
              <a:t>concept </a:t>
            </a:r>
            <a:r>
              <a:rPr lang="nl-NL" sz="900" dirty="0"/>
              <a:t>(i.t.t. Squarespace, Flickr,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</a:t>
            </a:r>
            <a:r>
              <a:rPr lang="nl-NL" sz="1000" dirty="0">
                <a:solidFill>
                  <a:schemeClr val="tx1"/>
                </a:solidFill>
              </a:rPr>
              <a:t> Brabant-Oost (“</a:t>
            </a:r>
            <a:r>
              <a:rPr lang="nl-NL" sz="1000" i="1" dirty="0">
                <a:solidFill>
                  <a:schemeClr val="tx1"/>
                </a:solidFill>
              </a:rPr>
              <a:t>Klik en Connect”</a:t>
            </a:r>
            <a:r>
              <a:rPr lang="nl-NL" sz="1000" dirty="0">
                <a:solidFill>
                  <a:schemeClr val="tx1"/>
                </a:solidFill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Maar ook ondersteuning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leden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per regio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(ooit)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Andere features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Portfolio foto’s kunnen veranderen (b.v. na een expo; initiatief club)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opsporen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zelfde expertise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(b.v. “concertfotografie”)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de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(b.v. </a:t>
            </a:r>
            <a:r>
              <a:rPr lang="nl-NL" sz="10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App wordt voortdurend verbeterd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Tweetalig (Nederlands en Engels; zie ➡️).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1" y="4804012"/>
            <a:ext cx="4114831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vdhamer@msn.com), 5 Nov 2025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6E0FB2-B9B1-9E0B-8314-76ED6B4BE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59" y="1433563"/>
            <a:ext cx="1821254" cy="36345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C4032-E621-533F-1566-A4E66D40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8" y="1433563"/>
            <a:ext cx="1821255" cy="36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Centrale </a:t>
            </a:r>
            <a:r>
              <a:rPr lang="en-US" dirty="0" err="1"/>
              <a:t>beheerder</a:t>
            </a:r>
            <a:r>
              <a:rPr lang="en-US" dirty="0"/>
              <a:t> </a:t>
            </a:r>
            <a:r>
              <a:rPr lang="en-NL"/>
              <a:t>voeg</a:t>
            </a:r>
            <a:r>
              <a:rPr lang="en-US" dirty="0"/>
              <a:t>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club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02" y="483063"/>
            <a:ext cx="6373474" cy="3151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3468673"/>
            <a:ext cx="6544518" cy="15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 </a:t>
            </a:r>
            <a:r>
              <a:rPr lang="en-US" sz="1400" dirty="0"/>
              <a:t>met </a:t>
            </a:r>
            <a:r>
              <a:rPr lang="en-US" sz="1400" dirty="0" err="1"/>
              <a:t>b.v.</a:t>
            </a:r>
            <a:r>
              <a:rPr lang="en-US" sz="1400" dirty="0"/>
              <a:t> 75 clubs </a:t>
            </a:r>
            <a:r>
              <a:rPr lang="en-NL" sz="1400"/>
              <a:t>staat </a:t>
            </a:r>
            <a:r>
              <a:rPr lang="en-NL" sz="1400" dirty="0"/>
              <a:t>op een vaste </a:t>
            </a:r>
            <a:r>
              <a:rPr lang="en-NL" sz="1400" u="sng" dirty="0"/>
              <a:t>centrale </a:t>
            </a:r>
            <a:r>
              <a:rPr lang="en-NL" sz="1400" u="sng"/>
              <a:t>plek</a:t>
            </a:r>
            <a:r>
              <a:rPr lang="en-NL" sz="1100"/>
              <a:t> (</a:t>
            </a:r>
            <a:r>
              <a:rPr lang="en-US" sz="1100" dirty="0" err="1"/>
              <a:t>momenteel</a:t>
            </a:r>
            <a:r>
              <a:rPr lang="en-US" sz="1100" dirty="0"/>
              <a:t> op “GitHub”</a:t>
            </a:r>
            <a:r>
              <a:rPr lang="en-NL" sz="1100"/>
              <a:t>).                </a:t>
            </a:r>
            <a:endParaRPr lang="en-NL" sz="11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</a:t>
            </a:r>
            <a:r>
              <a:rPr lang="en-NL" sz="1400"/>
              <a:t>verplicht.</a:t>
            </a:r>
            <a:endParaRPr lang="en-US" sz="1400" dirty="0"/>
          </a:p>
          <a:p>
            <a:pPr marL="728663" lvl="1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600" dirty="0" err="1"/>
              <a:t>Niet-verplichte</a:t>
            </a:r>
            <a:r>
              <a:rPr lang="en-US" sz="1600" dirty="0"/>
              <a:t> </a:t>
            </a:r>
            <a:r>
              <a:rPr lang="en-US" sz="1600" dirty="0" err="1"/>
              <a:t>velden</a:t>
            </a:r>
            <a:r>
              <a:rPr lang="en-US" sz="1600" dirty="0"/>
              <a:t> </a:t>
            </a:r>
            <a:r>
              <a:rPr lang="en-US" sz="1600" dirty="0" err="1"/>
              <a:t>zitten</a:t>
            </a:r>
            <a:r>
              <a:rPr lang="en-US" sz="1600" dirty="0"/>
              <a:t> </a:t>
            </a:r>
            <a:r>
              <a:rPr lang="en-US" sz="1600" dirty="0" err="1"/>
              <a:t>tussen</a:t>
            </a:r>
            <a:r>
              <a:rPr lang="en-US" sz="1600" dirty="0"/>
              <a:t> </a:t>
            </a:r>
            <a:r>
              <a:rPr lang="en-US" sz="1600" dirty="0" err="1"/>
              <a:t>haakjes</a:t>
            </a:r>
            <a:r>
              <a:rPr lang="en-US" sz="1600" dirty="0"/>
              <a:t> van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“optional”: {…}</a:t>
            </a:r>
            <a:endParaRPr lang="en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Beheerder</a:t>
            </a:r>
            <a:r>
              <a:rPr lang="en-US" sz="1400" dirty="0"/>
              <a:t> </a:t>
            </a:r>
            <a:r>
              <a:rPr lang="en-US" sz="1400" dirty="0" err="1"/>
              <a:t>doet</a:t>
            </a:r>
            <a:r>
              <a:rPr lang="en-NL" sz="1400"/>
              <a:t> </a:t>
            </a:r>
            <a:r>
              <a:rPr lang="en-NL" sz="1400" dirty="0"/>
              <a:t>(in principe) alleen technische controle </a:t>
            </a:r>
            <a:r>
              <a:rPr lang="en-NL" sz="1400"/>
              <a:t>van </a:t>
            </a:r>
            <a:r>
              <a:rPr lang="en-US" sz="1400" dirty="0" err="1"/>
              <a:t>Niveau</a:t>
            </a:r>
            <a:r>
              <a:rPr lang="en-NL" sz="1400"/>
              <a:t> </a:t>
            </a:r>
            <a:r>
              <a:rPr lang="en-NL" sz="1400" dirty="0"/>
              <a:t>1 </a:t>
            </a:r>
            <a:r>
              <a:rPr lang="en-NL" sz="1400"/>
              <a:t>info.</a:t>
            </a: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Toekomst</a:t>
            </a:r>
            <a:r>
              <a:rPr lang="en-US" sz="1400" dirty="0"/>
              <a:t>: </a:t>
            </a:r>
            <a:r>
              <a:rPr lang="en-US" sz="1400" dirty="0" err="1"/>
              <a:t>lijst</a:t>
            </a:r>
            <a:r>
              <a:rPr lang="en-US" sz="1400" dirty="0"/>
              <a:t> met clubs </a:t>
            </a:r>
            <a:r>
              <a:rPr lang="en-US" sz="1400" dirty="0" err="1"/>
              <a:t>opsplitsen</a:t>
            </a:r>
            <a:r>
              <a:rPr lang="en-US" sz="1400" dirty="0"/>
              <a:t> in </a:t>
            </a:r>
            <a:r>
              <a:rPr lang="en-US" sz="1400" dirty="0" err="1"/>
              <a:t>deellijsten</a:t>
            </a:r>
            <a:r>
              <a:rPr lang="en-US" sz="1400" dirty="0"/>
              <a:t> (met eigen </a:t>
            </a:r>
            <a:r>
              <a:rPr lang="en-US" sz="1400" dirty="0" err="1"/>
              <a:t>beheerder</a:t>
            </a:r>
            <a:r>
              <a:rPr lang="en-US" sz="1400" dirty="0"/>
              <a:t> </a:t>
            </a:r>
            <a:r>
              <a:rPr lang="en-US" sz="1400" dirty="0" err="1"/>
              <a:t>b.v.</a:t>
            </a:r>
            <a:r>
              <a:rPr lang="en-US" sz="1400" dirty="0"/>
              <a:t> per regio)</a:t>
            </a:r>
            <a:endParaRPr lang="en-NL" sz="140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411367" y="1699522"/>
            <a:ext cx="1064655" cy="193183"/>
          </a:xfrm>
          <a:prstGeom prst="leftArrow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NL" sz="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4070887" y="42150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41994" y="4756361"/>
            <a:ext cx="2134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App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gebruikt</a:t>
            </a:r>
            <a:r>
              <a:rPr lang="en-US" sz="90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</a:t>
            </a:r>
            <a:r>
              <a:rPr lang="en-NL" sz="1400"/>
              <a:t>mag </a:t>
            </a:r>
            <a:r>
              <a:rPr lang="en-US" sz="1400" dirty="0" err="1"/>
              <a:t>hun</a:t>
            </a:r>
            <a:r>
              <a:rPr lang="en-US" sz="1400" dirty="0"/>
              <a:t> eigen</a:t>
            </a:r>
            <a:r>
              <a:rPr lang="en-NL" sz="1400"/>
              <a:t> </a:t>
            </a:r>
            <a:r>
              <a:rPr lang="en-NL" sz="1400" dirty="0"/>
              <a:t>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</a:t>
            </a:r>
            <a:r>
              <a:rPr lang="en-NL" sz="1400"/>
              <a:t>als </a:t>
            </a:r>
            <a:r>
              <a:rPr lang="en-US" sz="1400" dirty="0"/>
              <a:t>hoe </a:t>
            </a:r>
            <a:r>
              <a:rPr lang="en-NL" sz="1400"/>
              <a:t>Wordpress </a:t>
            </a:r>
            <a:r>
              <a:rPr lang="en-NL" sz="1400" dirty="0"/>
              <a:t>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vermeld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worden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als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9999.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2953512"/>
            <a:ext cx="2479351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E81-354C-9127-2C54-75C2D5B4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48EDA-FE40-EFCD-C074-78910409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54ACF-0DF2-74E9-A7FB-6915EB96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1AF9ACA3-5FF5-2836-53AD-04002EE6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00" y="1747347"/>
            <a:ext cx="1507642" cy="300867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806880-D627-8C60-8E09-130A6F923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11" y="1745691"/>
            <a:ext cx="1507642" cy="3008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D202C0-A8D2-A5C2-6AA3-00A2CEAEE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722" y="1745691"/>
            <a:ext cx="1507643" cy="30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5387927" y="1061818"/>
            <a:ext cx="2450796" cy="4056978"/>
            <a:chOff x="5124059" y="1479290"/>
            <a:chExt cx="2105063" cy="3484662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91" b="5535"/>
            <a:stretch>
              <a:fillRect/>
            </a:stretch>
          </p:blipFill>
          <p:spPr>
            <a:xfrm>
              <a:off x="5181600" y="1479290"/>
              <a:ext cx="1989983" cy="327837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124059" y="4733120"/>
              <a:ext cx="21050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Een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fotomuseum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in Manhattan (iPhone).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740545" y="1048880"/>
            <a:ext cx="4320036" cy="4069917"/>
            <a:chOff x="740545" y="950639"/>
            <a:chExt cx="4320036" cy="40699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50639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rondom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Eindhoven (iPad)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3059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1 of 2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Hiermee kan je fotografen met die expertise vinden.</a:t>
            </a:r>
          </a:p>
        </p:txBody>
      </p:sp>
      <p:pic>
        <p:nvPicPr>
          <p:cNvPr id="19" name="Picture 1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7630D9-852E-06EE-BE5F-FDD75C760B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9" b="4699"/>
          <a:stretch>
            <a:fillRect/>
          </a:stretch>
        </p:blipFill>
        <p:spPr>
          <a:xfrm>
            <a:off x="6790146" y="506688"/>
            <a:ext cx="2201993" cy="43059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2306C5-BE88-98DB-E376-B5FF3F89C799}"/>
              </a:ext>
            </a:extLst>
          </p:cNvPr>
          <p:cNvSpPr txBox="1"/>
          <p:nvPr/>
        </p:nvSpPr>
        <p:spPr>
          <a:xfrm>
            <a:off x="6917283" y="4756361"/>
            <a:ext cx="1966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Zoeken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op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Portretfotografen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72127" y="2457961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4285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in de browser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versie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7E9AE6-FA05-81C5-8725-25E8B0846669}"/>
              </a:ext>
            </a:extLst>
          </p:cNvPr>
          <p:cNvSpPr/>
          <p:nvPr/>
        </p:nvSpPr>
        <p:spPr>
          <a:xfrm>
            <a:off x="7588235" y="2822223"/>
            <a:ext cx="409310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9ACEEC-422C-A5C7-5583-E272B56388DB}"/>
              </a:ext>
            </a:extLst>
          </p:cNvPr>
          <p:cNvSpPr/>
          <p:nvPr/>
        </p:nvSpPr>
        <p:spPr>
          <a:xfrm>
            <a:off x="7113617" y="4324451"/>
            <a:ext cx="523799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9B49B4-1D17-12CC-2F2C-42B96A140614}"/>
              </a:ext>
            </a:extLst>
          </p:cNvPr>
          <p:cNvSpPr/>
          <p:nvPr/>
        </p:nvSpPr>
        <p:spPr>
          <a:xfrm>
            <a:off x="7486276" y="1185680"/>
            <a:ext cx="409310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4B1007-9B0A-483F-F8EB-D676C45E037B}"/>
              </a:ext>
            </a:extLst>
          </p:cNvPr>
          <p:cNvSpPr/>
          <p:nvPr/>
        </p:nvSpPr>
        <p:spPr>
          <a:xfrm>
            <a:off x="7170142" y="3907460"/>
            <a:ext cx="409310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81" y="2477744"/>
            <a:ext cx="3606201" cy="236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898674" y="26824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on a motorcycle&#10;&#10;AI-generated content may be incorrect.">
            <a:extLst>
              <a:ext uri="{FF2B5EF4-FFF2-40B4-BE49-F238E27FC236}">
                <a16:creationId xmlns:a16="http://schemas.microsoft.com/office/drawing/2014/main" id="{0EE331EE-84B0-C551-A444-06B34920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" y="1424711"/>
            <a:ext cx="1688869" cy="337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86BC13-7F22-BA6C-B0C7-B7379105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676" y="1256714"/>
            <a:ext cx="3983324" cy="3821476"/>
          </a:xfrm>
          <a:prstGeom prst="rect">
            <a:avLst/>
          </a:prstGeom>
        </p:spPr>
      </p:pic>
      <p:pic>
        <p:nvPicPr>
          <p:cNvPr id="13" name="Picture 12" descr="A large building with arched doors&#10;&#10;AI-generated content may be incorrect.">
            <a:extLst>
              <a:ext uri="{FF2B5EF4-FFF2-40B4-BE49-F238E27FC236}">
                <a16:creationId xmlns:a16="http://schemas.microsoft.com/office/drawing/2014/main" id="{5DEF86DC-586A-33A6-080C-9AFBD68F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86" y="810596"/>
            <a:ext cx="3138990" cy="15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4599-82D4-55D7-2C4A-989D04C8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2D81E-D121-B967-C49E-D04816D5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Voorbeeld</a:t>
            </a:r>
            <a:r>
              <a:rPr lang="en-US" dirty="0"/>
              <a:t>: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ledenlijst </a:t>
            </a:r>
            <a:r>
              <a:rPr lang="en-US" dirty="0"/>
              <a:t>in de</a:t>
            </a:r>
            <a:r>
              <a:rPr lang="en-NL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73E6BA"/>
                </a:solidFill>
              </a:rPr>
              <a:t>Web</a:t>
            </a:r>
            <a:r>
              <a:rPr lang="en-US" dirty="0">
                <a:solidFill>
                  <a:srgbClr val="50E6AD"/>
                </a:solidFill>
              </a:rPr>
              <a:t>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9BC25D-27EC-7E6A-FB7B-F3C0B306A2D3}"/>
              </a:ext>
            </a:extLst>
          </p:cNvPr>
          <p:cNvGrpSpPr/>
          <p:nvPr/>
        </p:nvGrpSpPr>
        <p:grpSpPr>
          <a:xfrm>
            <a:off x="4991053" y="1074461"/>
            <a:ext cx="4152947" cy="3325667"/>
            <a:chOff x="4991053" y="1074461"/>
            <a:chExt cx="4152947" cy="3325667"/>
          </a:xfrm>
        </p:grpSpPr>
        <p:pic>
          <p:nvPicPr>
            <p:cNvPr id="17" name="Picture 16" descr="A table with text on it&#10;&#10;Description automatically generated">
              <a:extLst>
                <a:ext uri="{FF2B5EF4-FFF2-40B4-BE49-F238E27FC236}">
                  <a16:creationId xmlns:a16="http://schemas.microsoft.com/office/drawing/2014/main" id="{0BDB14A4-27FA-0885-BB80-1EAFBDD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53" y="1074461"/>
              <a:ext cx="4152947" cy="33256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CBA67-04FB-0A46-AAEF-B1828E1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3582197"/>
              <a:ext cx="712788" cy="17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98A71-0D72-C561-89ED-2A9AC8CE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895D-5947-5F06-D390-515277C4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6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2856</TotalTime>
  <Words>897</Words>
  <Application>Microsoft Macintosh PowerPoint</Application>
  <PresentationFormat>On-screen Show (16:9)</PresentationFormat>
  <Paragraphs>152</Paragraphs>
  <Slides>24</Slides>
  <Notes>11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201</cp:revision>
  <dcterms:created xsi:type="dcterms:W3CDTF">2019-12-06T15:20:23Z</dcterms:created>
  <dcterms:modified xsi:type="dcterms:W3CDTF">2025-11-06T06:58:34Z</dcterms:modified>
</cp:coreProperties>
</file>